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3"/>
  </p:notesMasterIdLst>
  <p:sldIdLst>
    <p:sldId id="353" r:id="rId3"/>
    <p:sldId id="318" r:id="rId4"/>
    <p:sldId id="319" r:id="rId5"/>
    <p:sldId id="320" r:id="rId6"/>
    <p:sldId id="321" r:id="rId7"/>
    <p:sldId id="322" r:id="rId8"/>
    <p:sldId id="324" r:id="rId9"/>
    <p:sldId id="323" r:id="rId10"/>
    <p:sldId id="357" r:id="rId11"/>
    <p:sldId id="358" r:id="rId12"/>
    <p:sldId id="359" r:id="rId13"/>
    <p:sldId id="360" r:id="rId14"/>
    <p:sldId id="361" r:id="rId15"/>
    <p:sldId id="334" r:id="rId16"/>
    <p:sldId id="335" r:id="rId17"/>
    <p:sldId id="339" r:id="rId18"/>
    <p:sldId id="340" r:id="rId19"/>
    <p:sldId id="341" r:id="rId20"/>
    <p:sldId id="363" r:id="rId21"/>
    <p:sldId id="342" r:id="rId22"/>
    <p:sldId id="343" r:id="rId23"/>
    <p:sldId id="344" r:id="rId24"/>
    <p:sldId id="345" r:id="rId25"/>
    <p:sldId id="346" r:id="rId26"/>
    <p:sldId id="347" r:id="rId27"/>
    <p:sldId id="364" r:id="rId28"/>
    <p:sldId id="348" r:id="rId29"/>
    <p:sldId id="349" r:id="rId30"/>
    <p:sldId id="300" r:id="rId31"/>
    <p:sldId id="273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62" r:id="rId40"/>
    <p:sldId id="337" r:id="rId41"/>
    <p:sldId id="296" r:id="rId42"/>
    <p:sldId id="286" r:id="rId43"/>
    <p:sldId id="287" r:id="rId44"/>
    <p:sldId id="294" r:id="rId45"/>
    <p:sldId id="295" r:id="rId46"/>
    <p:sldId id="288" r:id="rId47"/>
    <p:sldId id="290" r:id="rId48"/>
    <p:sldId id="289" r:id="rId49"/>
    <p:sldId id="297" r:id="rId50"/>
    <p:sldId id="298" r:id="rId51"/>
    <p:sldId id="338" r:id="rId52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009900"/>
    <a:srgbClr val="CC3300"/>
    <a:srgbClr val="3333FF"/>
    <a:srgbClr val="CC6600"/>
    <a:srgbClr val="99CC00"/>
    <a:srgbClr val="0066FF"/>
    <a:srgbClr val="FFCC00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36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8E91F-A2BD-433F-9356-F7C1AD4CC6CB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0FC7B-35E7-478E-B8F6-FBAAE56E23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0FC7B-35E7-478E-B8F6-FBAAE56E23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8D99-2B24-41AD-9276-1B3D21DAFFB6}" type="datetimeFigureOut">
              <a:rPr lang="ms-MY" smtClean="0"/>
              <a:pPr/>
              <a:t>08/04/2010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44-23E9-4E00-9314-5BF8EC633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8D99-2B24-41AD-9276-1B3D21DAFFB6}" type="datetimeFigureOut">
              <a:rPr lang="ms-MY" smtClean="0"/>
              <a:pPr/>
              <a:t>08/04/2010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44-23E9-4E00-9314-5BF8EC633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8D99-2B24-41AD-9276-1B3D21DAFFB6}" type="datetimeFigureOut">
              <a:rPr lang="ms-MY" smtClean="0"/>
              <a:pPr/>
              <a:t>08/04/2010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44-23E9-4E00-9314-5BF8EC633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08/04/2010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08/04/2010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08/04/2010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08/04/2010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08/04/2010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08/04/2010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08/04/2010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08/04/2010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8D99-2B24-41AD-9276-1B3D21DAFFB6}" type="datetimeFigureOut">
              <a:rPr lang="ms-MY" smtClean="0"/>
              <a:pPr/>
              <a:t>08/04/2010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44-23E9-4E00-9314-5BF8EC633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08/04/2010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08/04/2010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08/04/2010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8D99-2B24-41AD-9276-1B3D21DAFFB6}" type="datetimeFigureOut">
              <a:rPr lang="ms-MY" smtClean="0"/>
              <a:pPr/>
              <a:t>08/04/2010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44-23E9-4E00-9314-5BF8EC633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8D99-2B24-41AD-9276-1B3D21DAFFB6}" type="datetimeFigureOut">
              <a:rPr lang="ms-MY" smtClean="0"/>
              <a:pPr/>
              <a:t>08/04/2010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44-23E9-4E00-9314-5BF8EC633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8D99-2B24-41AD-9276-1B3D21DAFFB6}" type="datetimeFigureOut">
              <a:rPr lang="ms-MY" smtClean="0"/>
              <a:pPr/>
              <a:t>08/04/2010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44-23E9-4E00-9314-5BF8EC633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8D99-2B24-41AD-9276-1B3D21DAFFB6}" type="datetimeFigureOut">
              <a:rPr lang="ms-MY" smtClean="0"/>
              <a:pPr/>
              <a:t>08/04/2010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44-23E9-4E00-9314-5BF8EC633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8D99-2B24-41AD-9276-1B3D21DAFFB6}" type="datetimeFigureOut">
              <a:rPr lang="ms-MY" smtClean="0"/>
              <a:pPr/>
              <a:t>08/04/2010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44-23E9-4E00-9314-5BF8EC633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8D99-2B24-41AD-9276-1B3D21DAFFB6}" type="datetimeFigureOut">
              <a:rPr lang="ms-MY" smtClean="0"/>
              <a:pPr/>
              <a:t>08/04/2010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44-23E9-4E00-9314-5BF8EC633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8D99-2B24-41AD-9276-1B3D21DAFFB6}" type="datetimeFigureOut">
              <a:rPr lang="ms-MY" smtClean="0"/>
              <a:pPr/>
              <a:t>08/04/2010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44-23E9-4E00-9314-5BF8EC633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F8D99-2B24-41AD-9276-1B3D21DAFFB6}" type="datetimeFigureOut">
              <a:rPr lang="ms-MY" smtClean="0"/>
              <a:pPr/>
              <a:t>08/04/2010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7EB44-23E9-4E00-9314-5BF8EC633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30CE0-1C4D-4C81-9B39-19F930C090DA}" type="datetimeFigureOut">
              <a:rPr lang="ms-MY" smtClean="0"/>
              <a:pPr/>
              <a:t>08/04/2010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lum bright="-30000" contrast="10000"/>
          </a:blip>
          <a:srcRect l="3471" b="8174"/>
          <a:stretch>
            <a:fillRect/>
          </a:stretch>
        </p:blipFill>
        <p:spPr bwMode="auto">
          <a:xfrm>
            <a:off x="-158926" y="0"/>
            <a:ext cx="9358378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0" y="0"/>
            <a:ext cx="1214414" cy="1142984"/>
            <a:chOff x="3600" y="2700"/>
            <a:chExt cx="1080" cy="1202"/>
          </a:xfrm>
          <a:effectLst>
            <a:glow rad="101600">
              <a:schemeClr val="tx1">
                <a:alpha val="60000"/>
              </a:schemeClr>
            </a:glow>
          </a:effectLst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3660" y="2758"/>
              <a:ext cx="960" cy="114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" name="Picture 6" descr="lambangterengganu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5000"/>
            <a:stretch>
              <a:fillRect/>
            </a:stretch>
          </p:blipFill>
          <p:spPr bwMode="auto">
            <a:xfrm>
              <a:off x="3600" y="2700"/>
              <a:ext cx="1080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928662" y="324129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JABATAN HAL EHWAL AGAMA TERENGGANU</a:t>
            </a:r>
            <a:endParaRPr lang="en-US" sz="24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3143248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  <a:ea typeface="Cambria Math" pitchFamily="18" charset="0"/>
                <a:cs typeface="Aharoni" pitchFamily="2" charset="-79"/>
              </a:rPr>
              <a:t>K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  <a:ea typeface="Cambria Math" pitchFamily="18" charset="0"/>
                <a:cs typeface="Aharoni" pitchFamily="2" charset="-79"/>
              </a:rPr>
              <a:t>hutbah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  <a:ea typeface="Cambria Math" pitchFamily="18" charset="0"/>
                <a:cs typeface="Aharoni" pitchFamily="2" charset="-79"/>
              </a:rPr>
              <a:t>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  <a:ea typeface="Cambria Math" pitchFamily="18" charset="0"/>
                <a:cs typeface="Aharoni" pitchFamily="2" charset="-79"/>
              </a:rPr>
              <a:t>M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  <a:ea typeface="Cambria Math" pitchFamily="18" charset="0"/>
                <a:cs typeface="Aharoni" pitchFamily="2" charset="-79"/>
              </a:rPr>
              <a:t>ultimedia</a:t>
            </a:r>
            <a:endParaRPr lang="en-US" sz="2400" b="1" dirty="0">
              <a:ln>
                <a:solidFill>
                  <a:schemeClr val="tx1"/>
                </a:solidFill>
              </a:ln>
              <a:effectLst>
                <a:glow rad="139700">
                  <a:schemeClr val="bg1">
                    <a:alpha val="40000"/>
                  </a:schemeClr>
                </a:glow>
              </a:effectLst>
              <a:latin typeface="Arial Black" pitchFamily="34" charset="0"/>
              <a:ea typeface="Cambria Math" pitchFamily="18" charset="0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16" y="3643314"/>
            <a:ext cx="8429684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571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Cooper Black" pitchFamily="18" charset="0"/>
              </a:rPr>
              <a:t>MEMBUDAYAKAN SALAM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57258" y="5822572"/>
            <a:ext cx="7786742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28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Cambria Math" pitchFamily="18" charset="0"/>
              </a:rPr>
              <a:t> 24 </a:t>
            </a:r>
            <a:r>
              <a:rPr lang="en-US" sz="28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Cambria Math" pitchFamily="18" charset="0"/>
              </a:rPr>
              <a:t>RabiulAkhir</a:t>
            </a:r>
            <a:r>
              <a:rPr lang="en-US" sz="28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Cambria Math" pitchFamily="18" charset="0"/>
              </a:rPr>
              <a:t>, 1431 / 9 April, 2010</a:t>
            </a:r>
          </a:p>
          <a:p>
            <a:pPr algn="r"/>
            <a:r>
              <a:rPr lang="en-US" sz="2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Cambria Math" pitchFamily="18" charset="0"/>
              </a:rPr>
              <a:t>http://jheatweb.terengganu.gov.my</a:t>
            </a:r>
            <a:endParaRPr lang="en-US" sz="24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57158" y="201019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bersabda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143380"/>
            <a:ext cx="9144000" cy="2677656"/>
          </a:xfrm>
          <a:prstGeom prst="rect">
            <a:avLst/>
          </a:prstGeom>
          <a:solidFill>
            <a:srgbClr val="FF3300">
              <a:alpha val="36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masuk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syurga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sehinggalah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sempurna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sehinggalah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saling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mencintai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Mahukah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daku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tunjukkah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sesuatu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jika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lakukan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saling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mencintai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Sebarkanlah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kalian”. </a:t>
            </a:r>
          </a:p>
          <a:p>
            <a:pPr algn="r">
              <a:defRPr/>
            </a:pP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Hadis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Riwayat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Muslim)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1272305"/>
            <a:ext cx="8715436" cy="2585323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EG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لاَ تَدْخُلُوْنَ الْجَنَّةَ حَتَّى تُؤْمِنُوا، وَلاَ تُؤْمِنُوا حَتَّى تَحَآبُّوا، أَوَلاَ أَدُلُّكُمْ عَلَى شَيْءٍ إِذَا فَعَلْتُمُوْهُ تَحَابَبْتُمْ؟ أَفْشُوا السَّلاَمَ بَيْنَكُمْ</a:t>
            </a:r>
            <a:endParaRPr lang="ms-MY" sz="5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85720" y="142852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Al-Imam An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Nawawi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r.a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menjelaskan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hadis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tersebut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1357298"/>
            <a:ext cx="8286808" cy="1500198"/>
          </a:xfrm>
          <a:prstGeom prst="rect">
            <a:avLst/>
          </a:prstGeom>
          <a:solidFill>
            <a:srgbClr val="8E0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SEBAR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SAMPAIKAN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muslim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mahupun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kenal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pun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  <p:sp>
        <p:nvSpPr>
          <p:cNvPr id="5" name="Rectangle 4"/>
          <p:cNvSpPr/>
          <p:nvPr/>
        </p:nvSpPr>
        <p:spPr>
          <a:xfrm>
            <a:off x="357158" y="3143248"/>
            <a:ext cx="8286808" cy="1143008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kerukunan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kunci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pembuka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melahirkan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perasaan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cinta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  <p:sp>
        <p:nvSpPr>
          <p:cNvPr id="6" name="Rectangle 5"/>
          <p:cNvSpPr/>
          <p:nvPr/>
        </p:nvSpPr>
        <p:spPr>
          <a:xfrm>
            <a:off x="357158" y="4572008"/>
            <a:ext cx="8286808" cy="135729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Latihan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jiwa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agar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sentiasa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merendah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agungkan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kehormatan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muslim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lain. </a:t>
            </a:r>
            <a:endParaRPr lang="ms-MY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-71462"/>
            <a:ext cx="921547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00034" y="-24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Keistimewaan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SALAM 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berbanding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lain,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antaranya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ialah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:- 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64" y="1428736"/>
            <a:ext cx="8501154" cy="100013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zikrullah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mengingatkan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Allah.</a:t>
            </a:r>
            <a:endParaRPr lang="ms-MY" sz="2800" dirty="0"/>
          </a:p>
        </p:txBody>
      </p:sp>
      <p:sp>
        <p:nvSpPr>
          <p:cNvPr id="5" name="8-Point Star 4"/>
          <p:cNvSpPr/>
          <p:nvPr/>
        </p:nvSpPr>
        <p:spPr>
          <a:xfrm>
            <a:off x="0" y="1428736"/>
            <a:ext cx="928662" cy="928694"/>
          </a:xfrm>
          <a:prstGeom prst="star8">
            <a:avLst>
              <a:gd name="adj" fmla="val 30847"/>
            </a:avLst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1</a:t>
            </a:r>
            <a:endParaRPr lang="ms-MY" sz="36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64" y="2928934"/>
            <a:ext cx="8501154" cy="100013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Mengingatkan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bahawa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kesejahteraan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Allah.</a:t>
            </a:r>
            <a:endParaRPr lang="ms-MY" sz="2800" dirty="0"/>
          </a:p>
        </p:txBody>
      </p:sp>
      <p:sp>
        <p:nvSpPr>
          <p:cNvPr id="7" name="8-Point Star 6"/>
          <p:cNvSpPr/>
          <p:nvPr/>
        </p:nvSpPr>
        <p:spPr>
          <a:xfrm>
            <a:off x="0" y="2928934"/>
            <a:ext cx="928662" cy="928694"/>
          </a:xfrm>
          <a:prstGeom prst="star8">
            <a:avLst>
              <a:gd name="adj" fmla="val 30847"/>
            </a:avLst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2</a:t>
            </a:r>
            <a:endParaRPr lang="ms-MY" sz="36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64" y="4643446"/>
            <a:ext cx="8501154" cy="100013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ungkapan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kasih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sayang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sesama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muslim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9" name="8-Point Star 8"/>
          <p:cNvSpPr/>
          <p:nvPr/>
        </p:nvSpPr>
        <p:spPr>
          <a:xfrm>
            <a:off x="0" y="4643446"/>
            <a:ext cx="928662" cy="928694"/>
          </a:xfrm>
          <a:prstGeom prst="star8">
            <a:avLst>
              <a:gd name="adj" fmla="val 30847"/>
            </a:avLst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3</a:t>
            </a:r>
            <a:endParaRPr lang="ms-MY" sz="36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28564" y="3000372"/>
            <a:ext cx="8501154" cy="171451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pemberitahuan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seseorang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sahabatnya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Anda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bahaya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tangan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lidahku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sebagaimana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saranan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S.A.W</a:t>
            </a:r>
            <a:endParaRPr lang="ms-MY" sz="2800" dirty="0"/>
          </a:p>
        </p:txBody>
      </p:sp>
      <p:sp>
        <p:nvSpPr>
          <p:cNvPr id="5" name="8-Point Star 4"/>
          <p:cNvSpPr/>
          <p:nvPr/>
        </p:nvSpPr>
        <p:spPr>
          <a:xfrm>
            <a:off x="0" y="3000372"/>
            <a:ext cx="928662" cy="928694"/>
          </a:xfrm>
          <a:prstGeom prst="star8">
            <a:avLst>
              <a:gd name="adj" fmla="val 30847"/>
            </a:avLst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5</a:t>
            </a:r>
            <a:endParaRPr lang="ms-MY" sz="36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64" y="1428736"/>
            <a:ext cx="8501154" cy="100013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istimewa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muslim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muslim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lain.</a:t>
            </a:r>
            <a:endParaRPr lang="ms-MY" sz="2800" dirty="0"/>
          </a:p>
        </p:txBody>
      </p:sp>
      <p:sp>
        <p:nvSpPr>
          <p:cNvPr id="9" name="8-Point Star 8"/>
          <p:cNvSpPr/>
          <p:nvPr/>
        </p:nvSpPr>
        <p:spPr>
          <a:xfrm>
            <a:off x="0" y="1428736"/>
            <a:ext cx="928662" cy="928694"/>
          </a:xfrm>
          <a:prstGeom prst="star8">
            <a:avLst>
              <a:gd name="adj" fmla="val 30847"/>
            </a:avLst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4</a:t>
            </a:r>
            <a:endParaRPr lang="ms-MY" sz="36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00034" y="142852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adab-adab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sebagaimana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arahan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:-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64" y="1428736"/>
            <a:ext cx="8501154" cy="1000132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Memperdengarkn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JELAS.</a:t>
            </a:r>
            <a:endParaRPr lang="ms-MY" sz="2800" dirty="0"/>
          </a:p>
        </p:txBody>
      </p:sp>
      <p:sp>
        <p:nvSpPr>
          <p:cNvPr id="11" name="Rectangle 10"/>
          <p:cNvSpPr/>
          <p:nvPr/>
        </p:nvSpPr>
        <p:spPr>
          <a:xfrm>
            <a:off x="214282" y="1500174"/>
            <a:ext cx="4315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</a:t>
            </a:r>
            <a:endParaRPr lang="en-US" sz="6000" b="1" dirty="0">
              <a:ln w="3155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2714620"/>
            <a:ext cx="8501154" cy="1000132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Mulai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terlebih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dahulu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lain.</a:t>
            </a:r>
            <a:endParaRPr lang="ms-MY" sz="2800" dirty="0"/>
          </a:p>
        </p:txBody>
      </p:sp>
      <p:sp>
        <p:nvSpPr>
          <p:cNvPr id="13" name="Rectangle 12"/>
          <p:cNvSpPr/>
          <p:nvPr/>
        </p:nvSpPr>
        <p:spPr>
          <a:xfrm>
            <a:off x="214282" y="2786058"/>
            <a:ext cx="5822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</a:t>
            </a:r>
            <a:endParaRPr lang="en-US" sz="6000" b="1" dirty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34" y="4000504"/>
            <a:ext cx="8501154" cy="1000132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Mengucapkan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datang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pergi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sesuatu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tempat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15" name="Rectangle 14"/>
          <p:cNvSpPr/>
          <p:nvPr/>
        </p:nvSpPr>
        <p:spPr>
          <a:xfrm>
            <a:off x="285752" y="4071942"/>
            <a:ext cx="5597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</a:t>
            </a:r>
            <a:endParaRPr lang="en-US" sz="6000" b="1" dirty="0">
              <a:ln w="3155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596" y="5357826"/>
            <a:ext cx="8501154" cy="1000132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Ucapkan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sempurna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17" name="Rectangle 16"/>
          <p:cNvSpPr/>
          <p:nvPr/>
        </p:nvSpPr>
        <p:spPr>
          <a:xfrm>
            <a:off x="214314" y="5429264"/>
            <a:ext cx="6094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</a:t>
            </a:r>
            <a:endParaRPr lang="en-US" sz="6000" b="1" dirty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28596" y="1428736"/>
            <a:ext cx="5643602" cy="857256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السَّلاَم عَلَيكم</a:t>
            </a:r>
            <a:endParaRPr lang="ms-MY" sz="5400" b="1" dirty="0">
              <a:solidFill>
                <a:srgbClr val="FFFF00"/>
              </a:solidFill>
              <a:cs typeface="Traditional Arabic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71414"/>
            <a:ext cx="8501154" cy="1000132"/>
          </a:xfrm>
          <a:prstGeom prst="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Hadis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Bukhari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“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Sesiapa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mengucapkan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</a:t>
            </a:r>
            <a:endParaRPr lang="ms-MY" sz="2800" dirty="0"/>
          </a:p>
        </p:txBody>
      </p:sp>
      <p:sp>
        <p:nvSpPr>
          <p:cNvPr id="13" name="Right Arrow 12"/>
          <p:cNvSpPr/>
          <p:nvPr/>
        </p:nvSpPr>
        <p:spPr>
          <a:xfrm>
            <a:off x="285720" y="1285860"/>
            <a:ext cx="500066" cy="57150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4" name="Rectangle 13"/>
          <p:cNvSpPr/>
          <p:nvPr/>
        </p:nvSpPr>
        <p:spPr>
          <a:xfrm>
            <a:off x="3643306" y="2143116"/>
            <a:ext cx="5286412" cy="714380"/>
          </a:xfrm>
          <a:prstGeom prst="rect">
            <a:avLst/>
          </a:prstGeom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Mendapat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10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endParaRPr lang="ms-MY" sz="2800" dirty="0"/>
          </a:p>
        </p:txBody>
      </p:sp>
      <p:sp>
        <p:nvSpPr>
          <p:cNvPr id="15" name="Rectangle 14"/>
          <p:cNvSpPr/>
          <p:nvPr/>
        </p:nvSpPr>
        <p:spPr>
          <a:xfrm>
            <a:off x="357158" y="3214686"/>
            <a:ext cx="7715304" cy="857256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السَّلاَم </a:t>
            </a:r>
            <a:r>
              <a:rPr lang="ar-S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عَلَيكم وَرَحْمَةُ اللهِ</a:t>
            </a:r>
            <a:endParaRPr lang="ms-MY" sz="5400" b="1" dirty="0">
              <a:solidFill>
                <a:srgbClr val="FFFF00"/>
              </a:solidFill>
              <a:cs typeface="Traditional Arabic" pitchFamily="2" charset="-78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14282" y="3000372"/>
            <a:ext cx="500066" cy="57150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7" name="Rectangle 16"/>
          <p:cNvSpPr/>
          <p:nvPr/>
        </p:nvSpPr>
        <p:spPr>
          <a:xfrm>
            <a:off x="3571868" y="4000504"/>
            <a:ext cx="5286412" cy="714380"/>
          </a:xfrm>
          <a:prstGeom prst="rect">
            <a:avLst/>
          </a:prstGeom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Mendapat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20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endParaRPr lang="ms-MY" sz="2800" dirty="0"/>
          </a:p>
        </p:txBody>
      </p:sp>
      <p:sp>
        <p:nvSpPr>
          <p:cNvPr id="18" name="Rectangle 17"/>
          <p:cNvSpPr/>
          <p:nvPr/>
        </p:nvSpPr>
        <p:spPr>
          <a:xfrm>
            <a:off x="428596" y="5072074"/>
            <a:ext cx="7715304" cy="857256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السَّلاَم عَلَيكم وَرَحْمَةُ </a:t>
            </a:r>
            <a:r>
              <a:rPr lang="ar-S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اللهِ وَبَرَكَاتُهُ</a:t>
            </a:r>
            <a:endParaRPr lang="ms-MY" sz="5400" b="1" dirty="0">
              <a:solidFill>
                <a:srgbClr val="FFFF00"/>
              </a:solidFill>
              <a:cs typeface="Traditional Arabic" pitchFamily="2" charset="-78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85720" y="4857760"/>
            <a:ext cx="500066" cy="57150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0" name="Rectangle 19"/>
          <p:cNvSpPr/>
          <p:nvPr/>
        </p:nvSpPr>
        <p:spPr>
          <a:xfrm>
            <a:off x="3643306" y="5929330"/>
            <a:ext cx="5286412" cy="714380"/>
          </a:xfrm>
          <a:prstGeom prst="rect">
            <a:avLst/>
          </a:prstGeom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Mendapat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30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endParaRPr lang="ms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00034" y="374672"/>
            <a:ext cx="8286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Sambungan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…………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64" y="1428736"/>
            <a:ext cx="8501154" cy="1000132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11" name="Rectangle 10"/>
          <p:cNvSpPr/>
          <p:nvPr/>
        </p:nvSpPr>
        <p:spPr>
          <a:xfrm>
            <a:off x="214282" y="1500174"/>
            <a:ext cx="5725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</a:t>
            </a:r>
            <a:endParaRPr lang="en-US" sz="6000" b="1" dirty="0">
              <a:ln w="3155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596" y="2643182"/>
            <a:ext cx="8501154" cy="1428760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Ucapkan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masuk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rumah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An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:61</a:t>
            </a:r>
            <a:endParaRPr lang="ms-MY" sz="2800" dirty="0"/>
          </a:p>
        </p:txBody>
      </p:sp>
      <p:sp>
        <p:nvSpPr>
          <p:cNvPr id="16" name="Rectangle 15"/>
          <p:cNvSpPr/>
          <p:nvPr/>
        </p:nvSpPr>
        <p:spPr>
          <a:xfrm>
            <a:off x="214314" y="3000372"/>
            <a:ext cx="6110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</a:t>
            </a:r>
            <a:endParaRPr lang="en-US" sz="6000" b="1" dirty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4335386"/>
            <a:ext cx="8001056" cy="2308324"/>
          </a:xfrm>
          <a:prstGeom prst="rect">
            <a:avLst/>
          </a:prstGeom>
          <a:solidFill>
            <a:srgbClr val="7030A0">
              <a:alpha val="28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فَإِذَا دَخَلْتُم بُيُوتًا فَسَلِّمُوا عَلَى أَنفُسِكُمْ تَحِيَّةً مِّنْ عِندِ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اللهِ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مُبَارَكَةً طَيِّبَةً كَذَلِكَ يُبَيِّنُ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اللهُ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لَكُمُ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الآيَاتِ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لَعَلَّكُمْ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تَعْقِلُون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57126" y="1357298"/>
            <a:ext cx="8501154" cy="5143536"/>
          </a:xfrm>
          <a:prstGeom prst="rect">
            <a:avLst/>
          </a:prstGeom>
          <a:solidFill>
            <a:srgbClr val="FF6600">
              <a:alpha val="29000"/>
            </a:srgb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apabila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memasuki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suatu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rumah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rumah-rumah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hendaklah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penghuninya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bererti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dirimu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sendiri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ditetapkan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sisi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 yang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diberi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berkat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Demikianlah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menjelaskan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ayat-ayatnya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Nya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bagimu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agar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memahaminya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ms-MY" sz="3200" dirty="0"/>
          </a:p>
        </p:txBody>
      </p:sp>
      <p:sp>
        <p:nvSpPr>
          <p:cNvPr id="4" name="Rectangle 3"/>
          <p:cNvSpPr/>
          <p:nvPr/>
        </p:nvSpPr>
        <p:spPr>
          <a:xfrm>
            <a:off x="2526395" y="357166"/>
            <a:ext cx="33314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Maksudnya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500034" y="142852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adab-adab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sebagaimana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arahan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:-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126" y="1285860"/>
            <a:ext cx="8501154" cy="1357322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Ucapkan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ungkapan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An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Nisa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86</a:t>
            </a:r>
            <a:endParaRPr lang="ms-MY" sz="2800" dirty="0"/>
          </a:p>
        </p:txBody>
      </p:sp>
      <p:sp>
        <p:nvSpPr>
          <p:cNvPr id="13" name="Rectangle 12"/>
          <p:cNvSpPr/>
          <p:nvPr/>
        </p:nvSpPr>
        <p:spPr>
          <a:xfrm>
            <a:off x="71406" y="1714488"/>
            <a:ext cx="612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dirty="0" smtClean="0">
                <a:ln w="3155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</a:t>
            </a:r>
            <a:endParaRPr lang="en-US" sz="6000" b="1" dirty="0">
              <a:ln w="3155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4282" y="2859472"/>
            <a:ext cx="8286808" cy="1569660"/>
          </a:xfrm>
          <a:prstGeom prst="rect">
            <a:avLst/>
          </a:prstGeom>
          <a:solidFill>
            <a:srgbClr val="7030A0">
              <a:alpha val="29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وَإِذَا حُيِّيْتُم بِتَحِيَّةٍ فَحَيُّواْ بِأَحْسَنَ مِنْهَا أَوْ رُدُّوهَا إِنَّ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كَانَ عَلَى كُلِّ شَيْءٍ حَسِيبًا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4478262"/>
            <a:ext cx="8858280" cy="2308324"/>
          </a:xfrm>
          <a:prstGeom prst="rect">
            <a:avLst/>
          </a:prstGeom>
          <a:solidFill>
            <a:srgbClr val="FF6600">
              <a:alpha val="2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Apabila kamu diberi penghormatan dengan sesuatu penghormatan, maka balaslah penghormatan itu dengan yang lebih baik dari padanya atau balaslah penghormatan itu (dengan yang serupa).</a:t>
            </a:r>
            <a:r>
              <a:rPr kumimoji="0" lang="sv-SE" sz="2400" b="1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v-SE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Sesungguhnya Allah memperhitungankan segala sesuatu ”.</a:t>
            </a:r>
            <a:endParaRPr kumimoji="0" lang="sv-SE" sz="32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500034" y="142852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adab-adab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sebagaimana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arahan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:-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596" y="1698957"/>
            <a:ext cx="8501154" cy="1000132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berkenderaan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penjalan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kaki.</a:t>
            </a:r>
            <a:endParaRPr lang="ms-MY" sz="2800" dirty="0"/>
          </a:p>
        </p:txBody>
      </p:sp>
      <p:sp>
        <p:nvSpPr>
          <p:cNvPr id="15" name="Rectangle 14"/>
          <p:cNvSpPr/>
          <p:nvPr/>
        </p:nvSpPr>
        <p:spPr>
          <a:xfrm>
            <a:off x="214314" y="1770395"/>
            <a:ext cx="5629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</a:t>
            </a:r>
            <a:endParaRPr lang="en-US" sz="6000" b="1" dirty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596" y="3056279"/>
            <a:ext cx="8501154" cy="1000132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Penjalan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kaki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duduk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17" name="Rectangle 16"/>
          <p:cNvSpPr/>
          <p:nvPr/>
        </p:nvSpPr>
        <p:spPr>
          <a:xfrm>
            <a:off x="214314" y="3127717"/>
            <a:ext cx="6190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</a:t>
            </a:r>
            <a:endParaRPr lang="en-US" sz="6000" b="1" dirty="0">
              <a:ln w="3155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628" y="4413601"/>
            <a:ext cx="8501154" cy="1000132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Kelompok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sikit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kelompok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jumlahnya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19" name="Rectangle 18"/>
          <p:cNvSpPr/>
          <p:nvPr/>
        </p:nvSpPr>
        <p:spPr>
          <a:xfrm>
            <a:off x="214346" y="4485039"/>
            <a:ext cx="9156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</a:t>
            </a:r>
            <a:endParaRPr lang="en-US" sz="6000" b="1" dirty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714488"/>
            <a:ext cx="9144000" cy="2646878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99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786322"/>
            <a:ext cx="8286808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285728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00034" y="142852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adab-adab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sebagaimana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arahan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:-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64" y="1428736"/>
            <a:ext cx="8501154" cy="1214446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meninggalkan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tempat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tinggal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tempat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tersebut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9" name="Rectangle 8"/>
          <p:cNvSpPr/>
          <p:nvPr/>
        </p:nvSpPr>
        <p:spPr>
          <a:xfrm>
            <a:off x="214282" y="1500174"/>
            <a:ext cx="6783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</a:t>
            </a:r>
            <a:endParaRPr lang="en-US" sz="6000" b="1" dirty="0">
              <a:ln w="3155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2913402"/>
            <a:ext cx="8501154" cy="1872920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Ucapkan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pergi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pulang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rumah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walaupun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sesiapa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rumah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tetapi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malaikat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menjawab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</a:t>
            </a:r>
            <a:endParaRPr lang="ms-MY" sz="2800" dirty="0"/>
          </a:p>
        </p:txBody>
      </p:sp>
      <p:sp>
        <p:nvSpPr>
          <p:cNvPr id="11" name="Rectangle 10"/>
          <p:cNvSpPr/>
          <p:nvPr/>
        </p:nvSpPr>
        <p:spPr>
          <a:xfrm>
            <a:off x="214314" y="2984841"/>
            <a:ext cx="8290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</a:t>
            </a:r>
            <a:endParaRPr lang="en-US" sz="6000" b="1" dirty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5056543"/>
            <a:ext cx="8501154" cy="1000132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Ucapkan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setiap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kali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bertemu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13" name="Rectangle 12"/>
          <p:cNvSpPr/>
          <p:nvPr/>
        </p:nvSpPr>
        <p:spPr>
          <a:xfrm>
            <a:off x="214314" y="5127981"/>
            <a:ext cx="8066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</a:t>
            </a:r>
            <a:endParaRPr lang="en-US" sz="6000" b="1" dirty="0">
              <a:ln w="3155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00034" y="142852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adab-adab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sebagaimana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arahan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:-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64" y="1428736"/>
            <a:ext cx="8501154" cy="1214446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dikenali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kenali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10" name="Rectangle 9"/>
          <p:cNvSpPr/>
          <p:nvPr/>
        </p:nvSpPr>
        <p:spPr>
          <a:xfrm>
            <a:off x="214282" y="1500174"/>
            <a:ext cx="8563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</a:t>
            </a:r>
            <a:endParaRPr lang="en-US" sz="6000" b="1" dirty="0">
              <a:ln w="3155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596" y="3183623"/>
            <a:ext cx="8501154" cy="1229978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menganggu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sedang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tidur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12" name="Rectangle 11"/>
          <p:cNvSpPr/>
          <p:nvPr/>
        </p:nvSpPr>
        <p:spPr>
          <a:xfrm>
            <a:off x="214314" y="3255062"/>
            <a:ext cx="8194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</a:t>
            </a:r>
            <a:endParaRPr lang="en-US" sz="6000" b="1" dirty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596" y="5056543"/>
            <a:ext cx="8501154" cy="1000132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Yahudi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Nasrani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Islam.</a:t>
            </a:r>
            <a:endParaRPr lang="ms-MY" sz="2800" dirty="0"/>
          </a:p>
        </p:txBody>
      </p:sp>
      <p:sp>
        <p:nvSpPr>
          <p:cNvPr id="14" name="Rectangle 13"/>
          <p:cNvSpPr/>
          <p:nvPr/>
        </p:nvSpPr>
        <p:spPr>
          <a:xfrm>
            <a:off x="214314" y="5127981"/>
            <a:ext cx="8579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16</a:t>
            </a:r>
            <a:endParaRPr lang="en-US" sz="6000" b="1" dirty="0">
              <a:ln w="3155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500034" y="231796"/>
            <a:ext cx="8286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Perlukah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SALAM :-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20" y="4572008"/>
            <a:ext cx="6643734" cy="2000264"/>
          </a:xfrm>
          <a:prstGeom prst="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 DIWAJIBKAN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menjawab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ketika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keadaan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tertentu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3200" dirty="0"/>
          </a:p>
        </p:txBody>
      </p:sp>
      <p:sp>
        <p:nvSpPr>
          <p:cNvPr id="15" name="Curved Down Arrow 14"/>
          <p:cNvSpPr/>
          <p:nvPr/>
        </p:nvSpPr>
        <p:spPr>
          <a:xfrm rot="6147120">
            <a:off x="6439048" y="3861100"/>
            <a:ext cx="2589314" cy="1575232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7158" y="1714488"/>
            <a:ext cx="2714644" cy="1357322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HUKUM</a:t>
            </a:r>
            <a:endParaRPr lang="ms-MY" sz="3200" dirty="0">
              <a:solidFill>
                <a:srgbClr val="FF0000"/>
              </a:solidFill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286116" y="1428736"/>
            <a:ext cx="2714644" cy="1000132"/>
          </a:xfrm>
          <a:prstGeom prst="snip2DiagRect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Salam</a:t>
            </a:r>
            <a:endParaRPr lang="ms-MY" sz="3200" dirty="0">
              <a:solidFill>
                <a:srgbClr val="FF0000"/>
              </a:solidFill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3286116" y="2571744"/>
            <a:ext cx="2714644" cy="1000132"/>
          </a:xfrm>
          <a:prstGeom prst="snip2Diag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Jawab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Salam</a:t>
            </a:r>
            <a:endParaRPr lang="ms-MY" sz="3200" dirty="0">
              <a:solidFill>
                <a:srgbClr val="FF0000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6215074" y="1214422"/>
            <a:ext cx="2571768" cy="914400"/>
          </a:xfrm>
          <a:prstGeom prst="round2DiagRect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Sunat</a:t>
            </a:r>
            <a:endParaRPr lang="ms-MY" sz="4000" dirty="0">
              <a:solidFill>
                <a:srgbClr val="FF0000"/>
              </a:solidFill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6215074" y="2943228"/>
            <a:ext cx="2571768" cy="914400"/>
          </a:xfrm>
          <a:prstGeom prst="round2Diag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endParaRPr lang="ms-MY" sz="4000" dirty="0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9906680">
            <a:off x="5765217" y="1579546"/>
            <a:ext cx="714380" cy="57150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8" name="Right Arrow 17"/>
          <p:cNvSpPr/>
          <p:nvPr/>
        </p:nvSpPr>
        <p:spPr>
          <a:xfrm rot="1155285">
            <a:off x="5855070" y="3041442"/>
            <a:ext cx="714380" cy="57150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28596" y="142852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Situasi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digalakkan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:-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00298" y="1428736"/>
            <a:ext cx="6357982" cy="1428760"/>
          </a:xfrm>
          <a:prstGeom prst="rect">
            <a:avLst/>
          </a:prstGeom>
          <a:solidFill>
            <a:srgbClr val="0099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Ketika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sedang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.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Membalas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ketika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membatalkan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  <p:sp>
        <p:nvSpPr>
          <p:cNvPr id="11" name="Rectangle 10"/>
          <p:cNvSpPr/>
          <p:nvPr/>
        </p:nvSpPr>
        <p:spPr>
          <a:xfrm>
            <a:off x="214282" y="1714488"/>
            <a:ext cx="2428892" cy="642942"/>
          </a:xfrm>
          <a:prstGeom prst="rect">
            <a:avLst/>
          </a:prstGeom>
          <a:solidFill>
            <a:srgbClr val="99CC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PERTAMA :</a:t>
            </a:r>
            <a:endParaRPr lang="ms-MY" sz="2400" dirty="0"/>
          </a:p>
        </p:txBody>
      </p:sp>
      <p:sp>
        <p:nvSpPr>
          <p:cNvPr id="12" name="Rectangle 11"/>
          <p:cNvSpPr/>
          <p:nvPr/>
        </p:nvSpPr>
        <p:spPr>
          <a:xfrm>
            <a:off x="2500298" y="3071810"/>
            <a:ext cx="6357982" cy="1714512"/>
          </a:xfrm>
          <a:prstGeom prst="rect">
            <a:avLst/>
          </a:prstGeom>
          <a:solidFill>
            <a:srgbClr val="3333FF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Ketika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sedang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khutbah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membaca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quran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mengumandangkan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azan/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iqamah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/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sedang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mengajarkan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kitab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</a:t>
            </a:r>
            <a:endParaRPr lang="ms-MY" sz="2600" dirty="0"/>
          </a:p>
        </p:txBody>
      </p:sp>
      <p:sp>
        <p:nvSpPr>
          <p:cNvPr id="13" name="Rectangle 12"/>
          <p:cNvSpPr/>
          <p:nvPr/>
        </p:nvSpPr>
        <p:spPr>
          <a:xfrm>
            <a:off x="214282" y="3357562"/>
            <a:ext cx="2428892" cy="642942"/>
          </a:xfrm>
          <a:prstGeom prst="rect">
            <a:avLst/>
          </a:prstGeom>
          <a:solidFill>
            <a:srgbClr val="99CC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KEDUA :</a:t>
            </a:r>
            <a:endParaRPr lang="ms-MY" sz="2400" dirty="0"/>
          </a:p>
        </p:txBody>
      </p:sp>
      <p:sp>
        <p:nvSpPr>
          <p:cNvPr id="14" name="Rectangle 13"/>
          <p:cNvSpPr/>
          <p:nvPr/>
        </p:nvSpPr>
        <p:spPr>
          <a:xfrm>
            <a:off x="2500298" y="4929198"/>
            <a:ext cx="6357982" cy="1714512"/>
          </a:xfrm>
          <a:prstGeom prst="rect">
            <a:avLst/>
          </a:prstGeom>
          <a:solidFill>
            <a:srgbClr val="3333FF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Ketika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sedang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membuang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air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besar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/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berada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biilik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mandi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  <p:sp>
        <p:nvSpPr>
          <p:cNvPr id="15" name="Rectangle 14"/>
          <p:cNvSpPr/>
          <p:nvPr/>
        </p:nvSpPr>
        <p:spPr>
          <a:xfrm>
            <a:off x="214282" y="5214950"/>
            <a:ext cx="2428892" cy="642942"/>
          </a:xfrm>
          <a:prstGeom prst="rect">
            <a:avLst/>
          </a:prstGeom>
          <a:solidFill>
            <a:srgbClr val="99CC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KETIGA :</a:t>
            </a:r>
            <a:endParaRPr lang="ms-M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428596" y="142852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Cara-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cara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wajar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semasa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:-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7" name="Snip Single Corner Rectangle 16"/>
          <p:cNvSpPr/>
          <p:nvPr/>
        </p:nvSpPr>
        <p:spPr>
          <a:xfrm>
            <a:off x="428596" y="4929198"/>
            <a:ext cx="7000924" cy="1285884"/>
          </a:xfrm>
          <a:prstGeom prst="snip1Rect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Berpelukan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ketika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menyambut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musafir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amat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digalakkan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Islam.</a:t>
            </a:r>
            <a:endParaRPr lang="ms-MY" sz="2400" dirty="0"/>
          </a:p>
        </p:txBody>
      </p:sp>
      <p:sp>
        <p:nvSpPr>
          <p:cNvPr id="20" name="Curved Left Arrow 19"/>
          <p:cNvSpPr/>
          <p:nvPr/>
        </p:nvSpPr>
        <p:spPr>
          <a:xfrm rot="21242092">
            <a:off x="6075213" y="3777863"/>
            <a:ext cx="1292727" cy="1500198"/>
          </a:xfrm>
          <a:prstGeom prst="curved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6" name="Snip Single Corner Rectangle 15"/>
          <p:cNvSpPr/>
          <p:nvPr/>
        </p:nvSpPr>
        <p:spPr>
          <a:xfrm>
            <a:off x="785786" y="2857496"/>
            <a:ext cx="6715172" cy="1428760"/>
          </a:xfrm>
          <a:prstGeom prst="snip1Rect">
            <a:avLst/>
          </a:prstGeom>
          <a:solidFill>
            <a:srgbClr val="0099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Ucapkanlah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“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Assalamualaikum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warahmatullahi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baraakaatuhu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ms-MY" sz="2400" dirty="0"/>
          </a:p>
        </p:txBody>
      </p:sp>
      <p:sp>
        <p:nvSpPr>
          <p:cNvPr id="19" name="Curved Left Arrow 18"/>
          <p:cNvSpPr/>
          <p:nvPr/>
        </p:nvSpPr>
        <p:spPr>
          <a:xfrm rot="2206551">
            <a:off x="7371771" y="2300501"/>
            <a:ext cx="785818" cy="1500198"/>
          </a:xfrm>
          <a:prstGeom prst="curved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5" name="Snip Single Corner Rectangle 14"/>
          <p:cNvSpPr/>
          <p:nvPr/>
        </p:nvSpPr>
        <p:spPr>
          <a:xfrm>
            <a:off x="428596" y="1500174"/>
            <a:ext cx="8143932" cy="1000132"/>
          </a:xfrm>
          <a:prstGeom prst="snip1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Hendaklah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saling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berjabat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tangan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satu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lain.</a:t>
            </a:r>
            <a:endParaRPr lang="ms-M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28596" y="285728"/>
            <a:ext cx="8286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Hadis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Anas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bin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Malik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r.a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:-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2" name="Oval Callout 11"/>
          <p:cNvSpPr/>
          <p:nvPr/>
        </p:nvSpPr>
        <p:spPr>
          <a:xfrm rot="10800000">
            <a:off x="500034" y="2357430"/>
            <a:ext cx="8215370" cy="3429024"/>
          </a:xfrm>
          <a:prstGeom prst="wedgeEllipseCallout">
            <a:avLst>
              <a:gd name="adj1" fmla="val 24741"/>
              <a:gd name="adj2" fmla="val 84842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1" name="Snip Single Corner Rectangle 10"/>
          <p:cNvSpPr/>
          <p:nvPr/>
        </p:nvSpPr>
        <p:spPr>
          <a:xfrm>
            <a:off x="1000100" y="2500306"/>
            <a:ext cx="7286676" cy="2928958"/>
          </a:xfrm>
          <a:prstGeom prst="snip1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Apabila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sahabat-sahabat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saling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berjumpa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saling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berjabat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apabila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datang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berpergian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saling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berpelukan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28596" y="71414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Amalkanlah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“SALAM” 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8596" y="3143248"/>
            <a:ext cx="8358246" cy="142876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Biasakan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anak-anak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ucapan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SALAM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ketika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masih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kecil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lagi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.</a:t>
            </a:r>
            <a:endParaRPr lang="en-US" sz="32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0034" y="1500174"/>
            <a:ext cx="8143932" cy="1214446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Jangan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remehkan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amalan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SALAM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kehidupan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.</a:t>
            </a:r>
            <a:endParaRPr lang="en-US" sz="32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8596" y="5000636"/>
            <a:ext cx="8215370" cy="1143008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Jadikan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SALAM 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sebagai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budaya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endParaRPr lang="en-US" sz="3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1406" y="117439"/>
            <a:ext cx="8786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An’am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 54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44" y="1357298"/>
            <a:ext cx="8858312" cy="5632311"/>
          </a:xfrm>
          <a:prstGeom prst="rect">
            <a:avLst/>
          </a:prstGeom>
          <a:solidFill>
            <a:srgbClr val="7030A0">
              <a:alpha val="37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71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وَإِذَا جَاءكَ الَّذِينَ يُؤْمِنُونَ بِآيَاتِنَا فَقُلْ سَلاَمٌ عَلَيْكُمْ كَتَبَ رَبُّكُمْ عَلَى نَفْسِهِ الرَّحْمَةَ أَنَّهُ مَن عَمِلَ مِنكُمْ سُوءًا بِجَهَالَةٍ ثُمَّ تَابَ مِن بَعْدِهِ وَأَصْلَحَ فَأَنَّهُ غَفُورٌ رَّحِيمٌ</a:t>
            </a:r>
            <a:endParaRPr lang="ms-MY" sz="71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42844" y="191136"/>
            <a:ext cx="878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2844" y="1597304"/>
            <a:ext cx="885831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Maksudnya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: “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Apabila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orang-orang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beriman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kepada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ayat-ayat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kami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itu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datang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kepadamu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maka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katakanlah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"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Salaamun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alaikum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,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Tuhanmu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telah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menetapkan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atas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diri-Nya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kasih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sayang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(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iaitu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)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bahwasanya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barang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siapa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berbuat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kejahatan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antara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kamu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lantaran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kejahilan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kemudian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ia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bertaubat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setelah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mengerjakannya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mengadakan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perbaikan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Maka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sesungguhnya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Allah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Maha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Pengampun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lagi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Maha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Penyayang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“.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 descr="doa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2183209"/>
            <a:ext cx="8382000" cy="4031873"/>
          </a:xfrm>
          <a:prstGeom prst="rect">
            <a:avLst/>
          </a:prstGeom>
          <a:solidFill>
            <a:srgbClr val="FFC000">
              <a:alpha val="23000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9176" y="299845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Dua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Khutbah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343743"/>
            <a:ext cx="9144000" cy="2585323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أَنْ لآ إِلَهَ إِلاَّ اللهُ كَامِلُ الأَسْمَآءِ وَالصِّفَاتِ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،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أَنَّ مُحَمَّدًا عَبْدُهُ وَرَسُولُهُ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الْمُصْطَفَى.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28572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000504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Sempurna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Sifat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Nama-namaNya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terpilih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TAZ AIZI SAIDI\Pictures\MASJID ABID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D9F9"/>
              </a:clrFrom>
              <a:clrTo>
                <a:srgbClr val="CCD9F9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-40000" contrast="40000"/>
          </a:blip>
          <a:stretch>
            <a:fillRect/>
          </a:stretch>
        </p:blipFill>
        <p:spPr bwMode="auto">
          <a:xfrm>
            <a:off x="2703972" y="3071810"/>
            <a:ext cx="5868556" cy="25003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361894" y="5391709"/>
            <a:ext cx="656782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Bernard MT Condensed" pitchFamily="18" charset="0"/>
                <a:cs typeface="Arial" charset="0"/>
              </a:rPr>
              <a:t>Khutbah</a:t>
            </a: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Bernard MT Condensed" pitchFamily="18" charset="0"/>
                <a:cs typeface="Arial" charset="0"/>
              </a:rPr>
              <a:t> </a:t>
            </a:r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Bernard MT Condensed" pitchFamily="18" charset="0"/>
                <a:cs typeface="Arial" charset="0"/>
              </a:rPr>
              <a:t>Kedua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glow rad="101600">
                  <a:srgbClr val="FFFF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Bernard MT Condensed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85728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57364"/>
            <a:ext cx="9144000" cy="2215991"/>
          </a:xfrm>
          <a:prstGeom prst="rect">
            <a:avLst/>
          </a:prstGeom>
          <a:solidFill>
            <a:srgbClr val="7030A0">
              <a:alpha val="28000"/>
            </a:srgb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3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لِلَّهِ</a:t>
            </a:r>
            <a:endParaRPr lang="en-US" sz="138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4697094"/>
            <a:ext cx="7715304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14348" y="28572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77866"/>
            <a:ext cx="9144000" cy="2308324"/>
          </a:xfrm>
          <a:prstGeom prst="rect">
            <a:avLst/>
          </a:prstGeom>
          <a:solidFill>
            <a:srgbClr val="7030A0">
              <a:alpha val="29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أَنْ لآ إِلَهَ إِلاَّ اللهُ وَحْدَهُ لاَ شَرِيْكَ لَهُ، وَأَشْهَدُ أَنَّ مُحَمَّدًا عَبْدُهُ وَرَسُولُهُ الَّذِيْ أَخْرَجَهُ اللهُ بِهِ الْمُؤْمِنِيْنَ مِنَ الْكُرُبَاتِ وَالضِّيْقِ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4000504"/>
            <a:ext cx="8286808" cy="2677656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Taala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mengeluarkan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mukminin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kesusahan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kesempitan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33859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03236"/>
            <a:ext cx="9144000" cy="1754326"/>
          </a:xfrm>
          <a:prstGeom prst="rect">
            <a:avLst/>
          </a:prstGeom>
          <a:solidFill>
            <a:srgbClr val="7030A0">
              <a:alpha val="30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 عَلَى سَيِّدِنَا مُحَمَّدٍ وَعَلَى آلِهِ وَأَصْحَابِهِ أُولِى الْفَضَآئِلِ وَالسَّوَابِقِ وَالتَّوْفِيْقِ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966054"/>
            <a:ext cx="8286808" cy="2677656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mempunyai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kelebihan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terdahulu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mendapat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keredhaan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.. 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142852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10927"/>
            <a:ext cx="9144000" cy="1938992"/>
          </a:xfrm>
          <a:prstGeom prst="rect">
            <a:avLst/>
          </a:prstGeom>
          <a:solidFill>
            <a:srgbClr val="7030A0">
              <a:alpha val="3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فَيَا عِبَادَ اللهِ، اتَّقُوْا اللهَ،وَعَلَى اللهِ فَتَوَكَّلُوْا </a:t>
            </a:r>
            <a:endParaRPr lang="en-US" sz="6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إِنْ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كُنْتُمْ مُؤْمِنِيْنَ</a:t>
            </a:r>
            <a:endParaRPr lang="ms-MY" sz="66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43314"/>
            <a:ext cx="9144000" cy="2062103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kepadaNyalah</a:t>
            </a:r>
            <a:r>
              <a:rPr lang="en-US" sz="32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bertawakkal</a:t>
            </a:r>
            <a:r>
              <a:rPr lang="en-US" sz="32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sekiranya</a:t>
            </a:r>
            <a:r>
              <a:rPr lang="en-US" sz="32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benar-benar</a:t>
            </a:r>
            <a:r>
              <a:rPr lang="en-US" sz="32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32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.</a:t>
            </a:r>
            <a:endParaRPr lang="en-US" sz="3200" b="1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14546" y="214290"/>
            <a:ext cx="441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714348" y="5072074"/>
            <a:ext cx="6786610" cy="1571636"/>
          </a:xfrm>
          <a:prstGeom prst="round2Diag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Bertakwa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sebaik-baik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bekalan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ialah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takwa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Allah.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Curved Up Arrow 9"/>
          <p:cNvSpPr/>
          <p:nvPr/>
        </p:nvSpPr>
        <p:spPr>
          <a:xfrm rot="16200000" flipH="1">
            <a:off x="6760172" y="4312663"/>
            <a:ext cx="2707894" cy="1654949"/>
          </a:xfrm>
          <a:prstGeom prst="curvedUpArrow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4857752" y="2643182"/>
            <a:ext cx="4071966" cy="1928826"/>
          </a:xfrm>
          <a:prstGeom prst="round2DiagRect">
            <a:avLst/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bekalan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sebelum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kembali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Curved Up Arrow 4"/>
          <p:cNvSpPr/>
          <p:nvPr/>
        </p:nvSpPr>
        <p:spPr>
          <a:xfrm rot="10800000" flipH="1">
            <a:off x="4000496" y="1071545"/>
            <a:ext cx="2707894" cy="1654949"/>
          </a:xfrm>
          <a:prstGeom prst="curvedUpArrow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04800" y="1428736"/>
            <a:ext cx="4195762" cy="1371600"/>
          </a:xfrm>
          <a:prstGeom prst="round2DiagRect">
            <a:avLst/>
          </a:prstGeom>
          <a:solidFill>
            <a:srgbClr val="660066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Bertaqwalah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Curved Right Arrow 6"/>
          <p:cNvSpPr/>
          <p:nvPr/>
        </p:nvSpPr>
        <p:spPr>
          <a:xfrm rot="18625920" flipV="1">
            <a:off x="349654" y="2594794"/>
            <a:ext cx="1332535" cy="1723037"/>
          </a:xfrm>
          <a:prstGeom prst="curvedRightArrow">
            <a:avLst>
              <a:gd name="adj1" fmla="val 25000"/>
              <a:gd name="adj2" fmla="val 40818"/>
              <a:gd name="adj3" fmla="val 25000"/>
            </a:avLst>
          </a:prstGeom>
          <a:solidFill>
            <a:srgbClr val="FFFF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857224" y="3071810"/>
            <a:ext cx="3857652" cy="1643074"/>
          </a:xfrm>
          <a:prstGeom prst="ellipse">
            <a:avLst/>
          </a:prstGeom>
          <a:gradFill flip="none" rotWithShape="1">
            <a:gsLst>
              <a:gs pos="9000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Marilah</a:t>
            </a:r>
            <a:r>
              <a:rPr lang="en-US" sz="4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4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8596" y="191136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JANGANLAH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kita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……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500174"/>
            <a:ext cx="7500990" cy="1143008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bertegur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sapa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sesama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maupun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ucapkan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5" name="Rectangle 4"/>
          <p:cNvSpPr/>
          <p:nvPr/>
        </p:nvSpPr>
        <p:spPr>
          <a:xfrm>
            <a:off x="2214546" y="3071810"/>
            <a:ext cx="6286576" cy="1428760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Islam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sempurna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disisi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…..</a:t>
            </a:r>
            <a:endParaRPr lang="ms-MY" sz="2800" dirty="0"/>
          </a:p>
        </p:txBody>
      </p:sp>
      <p:sp>
        <p:nvSpPr>
          <p:cNvPr id="6" name="Rectangle 5"/>
          <p:cNvSpPr/>
          <p:nvPr/>
        </p:nvSpPr>
        <p:spPr>
          <a:xfrm>
            <a:off x="285720" y="4929198"/>
            <a:ext cx="6858048" cy="1500198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emulakan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lain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mengenali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cxnSp>
        <p:nvCxnSpPr>
          <p:cNvPr id="9" name="Elbow Connector 8"/>
          <p:cNvCxnSpPr/>
          <p:nvPr/>
        </p:nvCxnSpPr>
        <p:spPr>
          <a:xfrm>
            <a:off x="1071538" y="2643182"/>
            <a:ext cx="1428760" cy="857256"/>
          </a:xfrm>
          <a:prstGeom prst="bentConnector3">
            <a:avLst>
              <a:gd name="adj1" fmla="val 50000"/>
            </a:avLst>
          </a:prstGeom>
          <a:ln w="10795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5400000">
            <a:off x="6643702" y="4429132"/>
            <a:ext cx="1285884" cy="571504"/>
          </a:xfrm>
          <a:prstGeom prst="bentConnector3">
            <a:avLst>
              <a:gd name="adj1" fmla="val 50000"/>
            </a:avLst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357158" y="71414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Seseorang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bertanya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S.A.W:”Islam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apakah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paling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 “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menjawab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857760"/>
            <a:ext cx="9144000" cy="1754326"/>
          </a:xfrm>
          <a:prstGeom prst="rect">
            <a:avLst/>
          </a:prstGeom>
          <a:solidFill>
            <a:srgbClr val="FF3300">
              <a:alpha val="36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mengucapkan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kenal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kenal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 </a:t>
            </a:r>
          </a:p>
          <a:p>
            <a:pPr algn="r">
              <a:defRPr/>
            </a:pP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Hadis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Riwayat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Al-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Bukhari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Muslim)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803149"/>
            <a:ext cx="9144000" cy="2554545"/>
          </a:xfrm>
          <a:prstGeom prst="rect">
            <a:avLst/>
          </a:prstGeom>
          <a:solidFill>
            <a:srgbClr val="7030A0">
              <a:alpha val="3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80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تُطْعِمُ الطَّعَامَ وَتَقْرَأُ السَّلامَ عَلَى مَنْ عَرَفْتَ وَمَنْ لَمْ تَعْرِفْ</a:t>
            </a:r>
            <a:endParaRPr kumimoji="0" lang="ar-EG" sz="66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8596" y="334012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Muhasabah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…….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1857364"/>
            <a:ext cx="8286808" cy="1357322"/>
          </a:xfrm>
          <a:prstGeom prst="rect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Adakah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benar-benar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ms-MY" sz="2800" dirty="0"/>
          </a:p>
        </p:txBody>
      </p:sp>
      <p:sp>
        <p:nvSpPr>
          <p:cNvPr id="5" name="Rectangle 4"/>
          <p:cNvSpPr/>
          <p:nvPr/>
        </p:nvSpPr>
        <p:spPr>
          <a:xfrm>
            <a:off x="428596" y="3786190"/>
            <a:ext cx="8286808" cy="1785950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sekadar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dakwaan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retorik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kosong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penghayatan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ajaran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dibawa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14" name="Chevron 13"/>
          <p:cNvSpPr/>
          <p:nvPr/>
        </p:nvSpPr>
        <p:spPr>
          <a:xfrm>
            <a:off x="285720" y="2143116"/>
            <a:ext cx="428628" cy="857256"/>
          </a:xfrm>
          <a:prstGeom prst="chevron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285720" y="4214818"/>
            <a:ext cx="428628" cy="857256"/>
          </a:xfrm>
          <a:prstGeom prst="chevron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jid-Besi-Putraja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-24"/>
            <a:ext cx="914403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844" y="1246046"/>
            <a:ext cx="8763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إِنَّ اللهَ وَمَلآئِكَتَهُ يُصَلُّونَ عَلَى النَّبِيِّ 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يَآ أَيُّهَا الَّذِينَ ءَامَنُوا صَلُّوا عَلَيْهِ وَسَلِّمُوا تَسْلِيمًا </a:t>
            </a:r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596" y="-24"/>
            <a:ext cx="822960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Firman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Allah</a:t>
            </a:r>
            <a:r>
              <a:rPr kumimoji="0" lang="en-US" sz="32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Dalam</a:t>
            </a:r>
            <a:r>
              <a:rPr kumimoji="0" lang="en-US" sz="32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Surah</a:t>
            </a:r>
            <a:r>
              <a:rPr kumimoji="0" lang="en-US" sz="32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Al </a:t>
            </a:r>
            <a:r>
              <a:rPr kumimoji="0" lang="en-US" sz="3200" b="1" i="0" u="none" strike="noStrike" kern="1200" cap="none" spc="0" normalizeH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Ahzab</a:t>
            </a:r>
            <a:r>
              <a:rPr kumimoji="0" lang="en-US" sz="32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Ayat</a:t>
            </a:r>
            <a:r>
              <a:rPr kumimoji="0" lang="en-US" sz="32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56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00372"/>
            <a:ext cx="9144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(Muhammad),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b="1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62574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15181"/>
            <a:ext cx="9144000" cy="1938992"/>
          </a:xfrm>
          <a:prstGeom prst="rect">
            <a:avLst/>
          </a:prstGeom>
          <a:solidFill>
            <a:srgbClr val="7030A0">
              <a:alpha val="3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 عَلَى سَيِّدِنَا مُحَمَّدٍ وَعَلَى آلِهِ وَأَصْحَابِهِ أُولِى الْفَضْلِ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وَالصَّفَآءِ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966054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S.A.W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mempunyai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kelebihan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Kesucian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2876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1440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/>
          <a:srcRect l="3368" r="3479"/>
          <a:stretch>
            <a:fillRect/>
          </a:stretch>
        </p:blipFill>
        <p:spPr bwMode="auto">
          <a:xfrm>
            <a:off x="-83129" y="0"/>
            <a:ext cx="922713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0034" y="3786190"/>
            <a:ext cx="7572428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596" y="1263552"/>
            <a:ext cx="847251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52" y="71414"/>
            <a:ext cx="1857356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3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 l="3368" r="3479"/>
          <a:stretch>
            <a:fillRect/>
          </a:stretch>
        </p:blipFill>
        <p:spPr bwMode="auto">
          <a:xfrm>
            <a:off x="-83129" y="0"/>
            <a:ext cx="922713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158" y="1214422"/>
            <a:ext cx="85534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وَالْمُسلِمَاتِ وَالْمُؤْمِنِيْنَ </a:t>
            </a:r>
            <a:r>
              <a:rPr lang="ar-SA" sz="54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3857628"/>
            <a:ext cx="8458200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6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6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2876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3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52400" y="428604"/>
            <a:ext cx="88392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Seri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Muktafibillah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Shah Dan Seri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152400" y="322263"/>
            <a:ext cx="88392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3200" b="1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 l="3368" r="3479"/>
          <a:stretch>
            <a:fillRect/>
          </a:stretch>
        </p:blipFill>
        <p:spPr bwMode="auto">
          <a:xfrm>
            <a:off x="-83129" y="0"/>
            <a:ext cx="922713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1" y="1500174"/>
            <a:ext cx="914403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agama.Hancurkanlah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munafikin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42876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3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 l="3368" r="3479"/>
          <a:stretch>
            <a:fillRect/>
          </a:stretch>
        </p:blipFill>
        <p:spPr bwMode="auto">
          <a:xfrm>
            <a:off x="-83129" y="13855"/>
            <a:ext cx="922713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3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-69307" y="2428868"/>
            <a:ext cx="914403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Dosa-dosa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Saudara-saudara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Terdahulu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Janganlah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Biarkan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Kedengkian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Terhadap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Sesungguhnya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Penyantun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Penyayang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 l="3368" r="3479"/>
          <a:stretch>
            <a:fillRect/>
          </a:stretch>
        </p:blipFill>
        <p:spPr bwMode="auto">
          <a:xfrm>
            <a:off x="-83129" y="0"/>
            <a:ext cx="922713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42876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3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14282" y="1115874"/>
            <a:ext cx="8686799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endParaRPr lang="en-US" sz="3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oem\My Documents\My Pictures\masjid.jpg"/>
          <p:cNvPicPr>
            <a:picLocks noChangeAspect="1" noChangeArrowheads="1"/>
          </p:cNvPicPr>
          <p:nvPr/>
        </p:nvPicPr>
        <p:blipFill>
          <a:blip r:embed="rId2">
            <a:lum bright="-20000" contrast="-20000"/>
          </a:blip>
          <a:srcRect r="29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4282" y="1762205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56" y="514336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oem\My Documents\My Pictures\masjid.jpg"/>
          <p:cNvPicPr>
            <a:picLocks noChangeAspect="1" noChangeArrowheads="1"/>
          </p:cNvPicPr>
          <p:nvPr/>
        </p:nvPicPr>
        <p:blipFill>
          <a:blip r:embed="rId2">
            <a:lum bright="-20000" contrast="-20000"/>
          </a:blip>
          <a:srcRect r="29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5756" y="642918"/>
            <a:ext cx="8915400" cy="571504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Agung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Atas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Pohonlah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Lebih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Besar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Faedah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Kesannya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Dan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Mengetahui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Apa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Kerjakan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129581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37162"/>
            <a:ext cx="9144000" cy="2123658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أَيُّهَا النَّاسُ، اتَّقُوا اللهَ تَعَالَى بِفِعْلِ الْخَيْرِ وَتَرْكِ الْعِصْيَانِ.</a:t>
            </a:r>
            <a:endParaRPr lang="ms-MY" sz="7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78196"/>
            <a:ext cx="9144000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6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36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endParaRPr lang="en-US" sz="3600" b="1" dirty="0" smtClean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6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Taala</a:t>
            </a:r>
            <a:r>
              <a:rPr lang="en-US" sz="36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melakukan</a:t>
            </a:r>
            <a:r>
              <a:rPr lang="en-US" sz="36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kebaikan</a:t>
            </a:r>
            <a:r>
              <a:rPr lang="en-US" sz="36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6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meninggalkan</a:t>
            </a:r>
            <a:r>
              <a:rPr lang="en-US" sz="36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kemaksiatan</a:t>
            </a:r>
            <a:r>
              <a:rPr lang="en-US" sz="36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600" b="1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 t="272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 flipH="1">
            <a:off x="-142908" y="4429132"/>
            <a:ext cx="4762500" cy="267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2428868"/>
            <a:ext cx="7143800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Betulkan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Termasuk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Kesempurnaan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GB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164305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أقيموا الصلاة..........</a:t>
            </a:r>
          </a:p>
          <a:p>
            <a:pPr algn="ctr"/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Dirikanlah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solat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……..</a:t>
            </a:r>
            <a:endParaRPr lang="ms-MY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42910" y="142852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5720" y="1785926"/>
            <a:ext cx="3857652" cy="2500330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Marilah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meningkatkan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ketakwaan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4429124" y="1142984"/>
            <a:ext cx="3786214" cy="1676400"/>
          </a:xfrm>
          <a:prstGeom prst="wedgeRectCallout">
            <a:avLst>
              <a:gd name="adj1" fmla="val -62183"/>
              <a:gd name="adj2" fmla="val -4480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Melaksanakan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segala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perintahNya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357686" y="3286124"/>
            <a:ext cx="3786214" cy="1676400"/>
          </a:xfrm>
          <a:prstGeom prst="wedgeRectCallout">
            <a:avLst>
              <a:gd name="adj1" fmla="val -78175"/>
              <a:gd name="adj2" fmla="val 5479"/>
            </a:avLst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Meninggalkan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segala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laranganNya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57224" y="5357826"/>
            <a:ext cx="7715304" cy="1285860"/>
          </a:xfrm>
          <a:prstGeom prst="round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Kejayaan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adalah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bertakwa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.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lum bright="-30000" contrast="10000"/>
          </a:blip>
          <a:srcRect l="3471" b="8174"/>
          <a:stretch>
            <a:fillRect/>
          </a:stretch>
        </p:blipFill>
        <p:spPr bwMode="auto">
          <a:xfrm>
            <a:off x="-158926" y="0"/>
            <a:ext cx="9358378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-130519" y="22631"/>
            <a:ext cx="9286876" cy="1107996"/>
          </a:xfrm>
          <a:prstGeom prst="rect">
            <a:avLst/>
          </a:prstGeom>
          <a:gradFill flip="none" rotWithShape="1">
            <a:gsLst>
              <a:gs pos="0">
                <a:srgbClr val="CC3399">
                  <a:shade val="30000"/>
                  <a:satMod val="115000"/>
                </a:srgbClr>
              </a:gs>
              <a:gs pos="50000">
                <a:srgbClr val="CC3399">
                  <a:shade val="67500"/>
                  <a:satMod val="115000"/>
                </a:srgbClr>
              </a:gs>
              <a:gs pos="100000">
                <a:srgbClr val="CC3399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K</a:t>
            </a:r>
            <a:r>
              <a:rPr lang="en-US" sz="40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hutbah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 </a:t>
            </a:r>
            <a:r>
              <a:rPr lang="en-US" sz="5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H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ari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  </a:t>
            </a:r>
            <a:r>
              <a:rPr lang="en-US" sz="5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I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ni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…….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316" y="3643314"/>
            <a:ext cx="8429684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571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Cooper Black" pitchFamily="18" charset="0"/>
              </a:rPr>
              <a:t>MEMBUDAYAKAN SALAM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28" y="-71462"/>
            <a:ext cx="9181071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42910" y="142852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Mukhadimah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4929198"/>
            <a:ext cx="6286544" cy="150019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Melalui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penyebaran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Curved Up Arrow 8"/>
          <p:cNvSpPr/>
          <p:nvPr/>
        </p:nvSpPr>
        <p:spPr>
          <a:xfrm rot="18917988" flipH="1">
            <a:off x="6143532" y="3819073"/>
            <a:ext cx="2714644" cy="1928826"/>
          </a:xfrm>
          <a:prstGeom prst="curvedUp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rgbClr val="FFFF00"/>
              </a:solidFill>
            </a:endParaRPr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0" y="2643182"/>
            <a:ext cx="8501090" cy="1785950"/>
          </a:xfrm>
          <a:prstGeom prst="snipRoundRect">
            <a:avLst>
              <a:gd name="adj1" fmla="val 50000"/>
              <a:gd name="adj2" fmla="val 24794"/>
            </a:avLst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Tingkatkan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kecintaan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eratkan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kasih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sayang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sesama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saudara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seislam</a:t>
            </a:r>
            <a:endParaRPr lang="ms-MY" sz="3200" dirty="0">
              <a:latin typeface="Aria black"/>
            </a:endParaRPr>
          </a:p>
        </p:txBody>
      </p:sp>
      <p:sp>
        <p:nvSpPr>
          <p:cNvPr id="8" name="Curved Down Arrow 7"/>
          <p:cNvSpPr/>
          <p:nvPr/>
        </p:nvSpPr>
        <p:spPr>
          <a:xfrm rot="2424003">
            <a:off x="5776635" y="1274110"/>
            <a:ext cx="2192455" cy="1395737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214282" y="1428736"/>
            <a:ext cx="6143668" cy="785818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menyeru</a:t>
            </a:r>
            <a:endParaRPr lang="ms-MY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428" y="12357"/>
            <a:ext cx="9181071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00034" y="295252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Kenapa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perlu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Salam?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8596" y="3143248"/>
            <a:ext cx="8358246" cy="142876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Ucapan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Salam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melahirkan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perasaan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cinta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kasih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sayang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saudara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seislam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.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0034" y="1500174"/>
            <a:ext cx="8143932" cy="1214446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Ucapan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SALAM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adalah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salah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satu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syiar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hak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seorang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muslim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muslim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lain.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8596" y="5000636"/>
            <a:ext cx="8215370" cy="1143008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Ia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juga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salah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satu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sebab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untuk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masuk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syurga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.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3196</TotalTime>
  <Words>1805</Words>
  <Application>Microsoft Office PowerPoint</Application>
  <PresentationFormat>On-screen Show (4:3)</PresentationFormat>
  <Paragraphs>232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NADHIRAH</dc:creator>
  <cp:lastModifiedBy>UZTAZ AIZI</cp:lastModifiedBy>
  <cp:revision>164</cp:revision>
  <dcterms:created xsi:type="dcterms:W3CDTF">2009-10-28T16:04:10Z</dcterms:created>
  <dcterms:modified xsi:type="dcterms:W3CDTF">2010-04-08T02:10:08Z</dcterms:modified>
</cp:coreProperties>
</file>